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311" r:id="rId3"/>
    <p:sldId id="313" r:id="rId4"/>
    <p:sldId id="314" r:id="rId5"/>
    <p:sldId id="315" r:id="rId6"/>
    <p:sldId id="316" r:id="rId7"/>
    <p:sldId id="317" r:id="rId8"/>
    <p:sldId id="293" r:id="rId9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99"/>
    <a:srgbClr val="C79E37"/>
    <a:srgbClr val="5EEC3C"/>
    <a:srgbClr val="FE9202"/>
    <a:srgbClr val="990099"/>
    <a:srgbClr val="FF2549"/>
    <a:srgbClr val="6C1A00"/>
    <a:srgbClr val="202E54"/>
    <a:srgbClr val="1D3A00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>
      <p:cViewPr varScale="1">
        <p:scale>
          <a:sx n="108" d="100"/>
          <a:sy n="108" d="100"/>
        </p:scale>
        <p:origin x="75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3154" y="67"/>
      </p:cViewPr>
      <p:guideLst/>
    </p:cSldViewPr>
  </p:notes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9FB99D-41E8-464C-A268-F009253FA9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C106C1-A278-4CDE-A5CA-BF57AC1FCF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8C46AE-D80C-41B8-9D6A-DB80D87570FC}" type="datetimeFigureOut">
              <a:rPr lang="en-IN" smtClean="0"/>
              <a:t>04-08-2022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3E369-7992-4C69-9B3B-43FD110AA27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A9E23-D4A1-4F5F-B8B7-1C4719C4E1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E779F-4EE3-423A-BC30-B0BE8DEC5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77933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2877160"/>
            <a:ext cx="8246070" cy="137434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3029865"/>
            <a:ext cx="8231372" cy="1374345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</a:t>
            </a:r>
          </a:p>
          <a:p>
            <a:r>
              <a:rPr lang="en-US" dirty="0"/>
              <a:t>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763526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6C1A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350110"/>
            <a:ext cx="8246070" cy="3512213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algn="l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algn="l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algn="l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algn="l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433880"/>
            <a:ext cx="6413609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C1A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97405"/>
            <a:ext cx="6413609" cy="3511061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7" y="281175"/>
            <a:ext cx="8093365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6C1A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19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6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19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6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877160"/>
            <a:ext cx="7778805" cy="1374345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Relational Algebra (Part-5)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20.4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8E663-9A9B-4C3A-8D02-A5AD58ED0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0A91E-4040-4545-956C-E0A0D1A11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Union</a:t>
            </a:r>
          </a:p>
        </p:txBody>
      </p:sp>
    </p:spTree>
    <p:extLst>
      <p:ext uri="{BB962C8B-B14F-4D97-AF65-F5344CB8AC3E}">
        <p14:creationId xmlns:p14="http://schemas.microsoft.com/office/powerpoint/2010/main" val="277954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5ABC-64E9-48E1-A39E-5E1FE87E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128470"/>
            <a:ext cx="8246070" cy="763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8B3332-742B-440B-856D-5A66910F8D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5" y="1808225"/>
            <a:ext cx="4194292" cy="120460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713571-8483-49F8-A56A-2D13A932F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7847" y="98177"/>
            <a:ext cx="4805112" cy="4581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58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5ABC-64E9-48E1-A39E-5E1FE87E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128470"/>
            <a:ext cx="8246070" cy="763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85ED3B-A9E6-4127-B559-A80489FB8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/>
            <a:r>
              <a:rPr lang="en-IN" dirty="0"/>
              <a:t>Union (U)</a:t>
            </a:r>
          </a:p>
          <a:p>
            <a:pPr algn="just"/>
            <a:r>
              <a:rPr lang="en-IN" dirty="0"/>
              <a:t>It is represented by symbol U. The union operator builds a relation from tuples appearing in either or both of the specified relation.</a:t>
            </a:r>
          </a:p>
          <a:p>
            <a:pPr algn="just"/>
            <a:r>
              <a:rPr lang="en-IN" dirty="0"/>
              <a:t>The union operation take the set of rows in each relation and combines them eliminating duplicates.</a:t>
            </a:r>
          </a:p>
          <a:p>
            <a:pPr marL="0" indent="0" algn="just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27788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5ABC-64E9-48E1-A39E-5E1FE87E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128470"/>
            <a:ext cx="8246070" cy="763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85ED3B-A9E6-4127-B559-A80489FB8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just">
              <a:buNone/>
            </a:pPr>
            <a:r>
              <a:rPr lang="en-IN" dirty="0"/>
              <a:t>Two relation are union compatible if the following conditions are satisfied:</a:t>
            </a:r>
          </a:p>
          <a:p>
            <a:pPr algn="just"/>
            <a:r>
              <a:rPr lang="en-IN" dirty="0"/>
              <a:t>In general we must ensure that unions are taken between compatible relations.</a:t>
            </a:r>
          </a:p>
          <a:p>
            <a:pPr algn="just"/>
            <a:r>
              <a:rPr lang="en-IN" dirty="0"/>
              <a:t>The number of attributes should be same in the two relations.</a:t>
            </a:r>
          </a:p>
          <a:p>
            <a:pPr algn="just"/>
            <a:r>
              <a:rPr lang="en-IN" dirty="0"/>
              <a:t>Each attribute/column of the first relation must be of same data type as the corresponding column of the second relation. If the data type are not same it must be a convertible data type.  That is the first relation data type is convertible to the same data type as the corresponding attribute of second. </a:t>
            </a:r>
          </a:p>
          <a:p>
            <a:pPr marL="0" indent="0" algn="just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564429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5ABC-64E9-48E1-A39E-5E1FE87E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128470"/>
            <a:ext cx="8246070" cy="763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85ED3B-A9E6-4127-B559-A80489FB8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b="1" dirty="0"/>
              <a:t>Syntax of Union Operator (∪)</a:t>
            </a:r>
          </a:p>
          <a:p>
            <a:pPr marL="0" indent="0" algn="just">
              <a:buNone/>
            </a:pPr>
            <a:r>
              <a:rPr lang="en-US" dirty="0"/>
              <a:t>table_name1 ∪ table_name2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559C3AD-E521-48AA-9081-77585484B47A}"/>
              </a:ext>
            </a:extLst>
          </p:cNvPr>
          <p:cNvSpPr txBox="1"/>
          <p:nvPr/>
        </p:nvSpPr>
        <p:spPr>
          <a:xfrm>
            <a:off x="5326375" y="1502815"/>
            <a:ext cx="38176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A={2,5,9,15,19} and B = {8, 9, 10, 13, 15, 17}. Find A ∪ B</a:t>
            </a: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764E6ED-D627-4B50-8352-54A983940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6345" y="2301851"/>
            <a:ext cx="2395232" cy="161707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D4A53B4-B014-4936-9CDB-F8F0BF82E8B8}"/>
              </a:ext>
            </a:extLst>
          </p:cNvPr>
          <p:cNvSpPr txBox="1"/>
          <p:nvPr/>
        </p:nvSpPr>
        <p:spPr>
          <a:xfrm>
            <a:off x="448965" y="2611396"/>
            <a:ext cx="458617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The union of two sets X and Y is equal to the set of elements which are present in set X, in set Y, or in both the sets X and Y. This operation can be represented as;</a:t>
            </a:r>
          </a:p>
          <a:p>
            <a:pPr algn="l"/>
            <a:r>
              <a:rPr 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X ∪ Y = {a: a ∈ X or a ∈ Y}</a:t>
            </a:r>
            <a:endParaRPr lang="en-US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Let us consider an example, say;  set A = {1, 3, 5} and set B = {1, 2, 4} then;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 ∪ B = {1, 2, 3, 4, 5}</a:t>
            </a:r>
          </a:p>
        </p:txBody>
      </p:sp>
    </p:spTree>
    <p:extLst>
      <p:ext uri="{BB962C8B-B14F-4D97-AF65-F5344CB8AC3E}">
        <p14:creationId xmlns:p14="http://schemas.microsoft.com/office/powerpoint/2010/main" val="329381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5ABC-64E9-48E1-A39E-5E1FE87E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128470"/>
            <a:ext cx="8246070" cy="763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Union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85ED3B-A9E6-4127-B559-A80489FB8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2458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130" y="1655520"/>
            <a:ext cx="4419894" cy="1527050"/>
          </a:xfrm>
        </p:spPr>
      </p:pic>
    </p:spTree>
    <p:extLst>
      <p:ext uri="{BB962C8B-B14F-4D97-AF65-F5344CB8AC3E}">
        <p14:creationId xmlns:p14="http://schemas.microsoft.com/office/powerpoint/2010/main" val="1369535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298</Words>
  <Application>Microsoft Office PowerPoint</Application>
  <PresentationFormat>On-screen Show (16:9)</PresentationFormat>
  <Paragraphs>24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Theme</vt:lpstr>
      <vt:lpstr>  Relational Algebra (Part-5)</vt:lpstr>
      <vt:lpstr>Contents</vt:lpstr>
      <vt:lpstr>Union</vt:lpstr>
      <vt:lpstr>Union</vt:lpstr>
      <vt:lpstr>Union</vt:lpstr>
      <vt:lpstr>Union</vt:lpstr>
      <vt:lpstr>Union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2022-08-04T09:05:10Z</dcterms:modified>
</cp:coreProperties>
</file>

<file path=docProps/thumbnail.jpeg>
</file>